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Century Gothic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CenturyGothic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enturyGothic-italic.fntdata"/><Relationship Id="rId47" Type="http://schemas.openxmlformats.org/officeDocument/2006/relationships/font" Target="fonts/CenturyGothic-bold.fntdata"/><Relationship Id="rId49" Type="http://schemas.openxmlformats.org/officeDocument/2006/relationships/font" Target="fonts/CenturyGothic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95127fae1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c95127fae1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f552574d17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f552574d17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f552574d17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f552574d17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f552574d17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f552574d17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f552574d17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f552574d17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552574d17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552574d17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f552574d17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f552574d17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552574d17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f552574d17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552574d17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552574d17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b6d6644e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cb6d6644e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54106c98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f54106c98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cb769698c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cb769698c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b769698c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cb769698c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b769698c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cb769698c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cb769698c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cb769698c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552574d17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552574d17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552574d17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552574d17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552574d17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f552574d17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c99d619244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c99d61924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c99d619244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c99d619244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c95127fae1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c95127fae1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99d61924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c99d61924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b0735eba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cb0735eba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c99d619244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c99d619244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cb0735ebaf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cb0735ebaf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cb0735ebaf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cb0735ebaf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f552574d17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f552574d17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f552574d17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f552574d17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f552574d17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f552574d17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f552574d17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f552574d17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cb769698c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cb769698c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cb769698c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cb769698c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95127fae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c95127fae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cb769698c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cb769698c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f552574d17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f552574d1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b769698c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cb769698c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f552574d1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f552574d1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f552574d17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f552574d17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f552574d17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f552574d1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799119" y="1371600"/>
            <a:ext cx="61737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entury Gothic"/>
              <a:buNone/>
              <a:defRPr b="1" sz="5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99118" y="3600450"/>
            <a:ext cx="6173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1500" cap="none">
                <a:solidFill>
                  <a:schemeClr val="accent1"/>
                </a:solidFill>
              </a:defRPr>
            </a:lvl1pPr>
            <a:lvl2pPr lvl="1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1142107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7373078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1142107" y="285750"/>
            <a:ext cx="6859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025335" y="-454501"/>
            <a:ext cx="3086100" cy="6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1142107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7373078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5315694" y="1828651"/>
            <a:ext cx="42291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800100" y="-372149"/>
            <a:ext cx="4229100" cy="5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1142107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7373078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1142107" y="285750"/>
            <a:ext cx="6859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1142107" y="1428749"/>
            <a:ext cx="6852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1142107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7373078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142106" y="285750"/>
            <a:ext cx="6859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1128880" y="1428751"/>
            <a:ext cx="3315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•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73104" y="1428751"/>
            <a:ext cx="3315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•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1142107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7373078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1142106" y="285750"/>
            <a:ext cx="6859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1142106" y="1428750"/>
            <a:ext cx="3313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sz="15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1142106" y="2057401"/>
            <a:ext cx="3313200" cy="24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•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3" type="body"/>
          </p:nvPr>
        </p:nvSpPr>
        <p:spPr>
          <a:xfrm>
            <a:off x="4688617" y="1428750"/>
            <a:ext cx="3313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sz="15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35" name="Google Shape;35;p5"/>
          <p:cNvSpPr txBox="1"/>
          <p:nvPr>
            <p:ph idx="4" type="body"/>
          </p:nvPr>
        </p:nvSpPr>
        <p:spPr>
          <a:xfrm>
            <a:off x="4688617" y="2057401"/>
            <a:ext cx="3313200" cy="24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•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1142107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7373078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794918" y="1885950"/>
            <a:ext cx="65211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Century Gothic"/>
              <a:buNone/>
              <a:defRPr b="0" sz="3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799118" y="4057650"/>
            <a:ext cx="651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1142107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7373078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1142107" y="285750"/>
            <a:ext cx="6859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1142107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7373078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1" type="ftr"/>
          </p:nvPr>
        </p:nvSpPr>
        <p:spPr>
          <a:xfrm>
            <a:off x="1142107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7373078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791909" y="1428750"/>
            <a:ext cx="26982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b="0"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714528" y="514350"/>
            <a:ext cx="48018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•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799118" y="3486150"/>
            <a:ext cx="2686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8" name="Google Shape;58;p9"/>
          <p:cNvSpPr txBox="1"/>
          <p:nvPr>
            <p:ph idx="11" type="ftr"/>
          </p:nvPr>
        </p:nvSpPr>
        <p:spPr>
          <a:xfrm>
            <a:off x="1142107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7373078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791909" y="1428750"/>
            <a:ext cx="26982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b="0" i="0"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descr="An empty placeholder to add an image. Click on the placeholder and select the image that you wish to add" id="63" name="Google Shape;63;p10"/>
          <p:cNvSpPr/>
          <p:nvPr>
            <p:ph idx="2" type="pic"/>
          </p:nvPr>
        </p:nvSpPr>
        <p:spPr>
          <a:xfrm>
            <a:off x="3714528" y="514350"/>
            <a:ext cx="4801800" cy="40005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799118" y="3486150"/>
            <a:ext cx="2686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1142107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7373078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42107" y="285750"/>
            <a:ext cx="6859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42107" y="1428749"/>
            <a:ext cx="6852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1142107" y="4800600"/>
            <a:ext cx="4916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6171424" y="4800600"/>
            <a:ext cx="10872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373078" y="4800600"/>
            <a:ext cx="628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hyperlink" Target="https://www.jmlr.org/papers/volume3/blei03a/blei03a.pdf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jmlr.org/papers/volume3/blei03a/blei03a.pdf" TargetMode="External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jmlr.org/papers/volume3/blei03a/blei03a.pdf" TargetMode="External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jmlr.org/papers/volume3/blei03a/blei03a.pdf" TargetMode="External"/><Relationship Id="rId4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hyperlink" Target="https://en.wikipedia.org/wiki/Silhouette_(clustering)#:~:text=The%20silhouette%20score%20is%20specialized,distance%20or%20the%20Manhattan%20distance.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Relationship Id="rId4" Type="http://schemas.openxmlformats.org/officeDocument/2006/relationships/hyperlink" Target="https://help.relativity.com/RelativityOne/Content/Relativity/Analytics/Clustering.htm#:~:text=This%20indicates%20how%20closely%20related,loosely%20related%20to%20each%20other.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hyperlink" Target="https://huggingface.co/MoritzLaurer/DeBERTa-v3-base-mnli-fever-anli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53.png"/><Relationship Id="rId5" Type="http://schemas.openxmlformats.org/officeDocument/2006/relationships/hyperlink" Target="https://ojs.aaai.org/index.php/ICWSM/article/view/14550/14399" TargetMode="External"/><Relationship Id="rId6" Type="http://schemas.openxmlformats.org/officeDocument/2006/relationships/hyperlink" Target="https://ojs.aaai.org/index.php/ICWSM/article/view/14550/14399" TargetMode="External"/><Relationship Id="rId7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50.png"/><Relationship Id="rId13" Type="http://schemas.openxmlformats.org/officeDocument/2006/relationships/image" Target="../media/image3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15.png"/><Relationship Id="rId15" Type="http://schemas.openxmlformats.org/officeDocument/2006/relationships/image" Target="../media/image25.png"/><Relationship Id="rId14" Type="http://schemas.openxmlformats.org/officeDocument/2006/relationships/image" Target="../media/image48.png"/><Relationship Id="rId17" Type="http://schemas.openxmlformats.org/officeDocument/2006/relationships/image" Target="../media/image20.png"/><Relationship Id="rId16" Type="http://schemas.openxmlformats.org/officeDocument/2006/relationships/image" Target="../media/image11.png"/><Relationship Id="rId5" Type="http://schemas.openxmlformats.org/officeDocument/2006/relationships/image" Target="../media/image54.png"/><Relationship Id="rId6" Type="http://schemas.openxmlformats.org/officeDocument/2006/relationships/image" Target="../media/image17.png"/><Relationship Id="rId18" Type="http://schemas.openxmlformats.org/officeDocument/2006/relationships/image" Target="../media/image51.png"/><Relationship Id="rId7" Type="http://schemas.openxmlformats.org/officeDocument/2006/relationships/image" Target="../media/image4.png"/><Relationship Id="rId8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200" y="930625"/>
            <a:ext cx="5151799" cy="31903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>
            <p:ph type="ctrTitle"/>
          </p:nvPr>
        </p:nvSpPr>
        <p:spPr>
          <a:xfrm>
            <a:off x="113319" y="1109950"/>
            <a:ext cx="6173700" cy="2171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Behavioural</a:t>
            </a:r>
            <a:r>
              <a:rPr lang="en-CA"/>
              <a:t> Analysis </a:t>
            </a:r>
            <a:r>
              <a:rPr lang="en-CA"/>
              <a:t>on </a:t>
            </a:r>
            <a:r>
              <a:rPr lang="en-CA"/>
              <a:t>r/WallstreetBets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799118" y="3600450"/>
            <a:ext cx="6173700" cy="914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Jonathan Gonzalez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/>
              <a:t>Cedric Lam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Hair Albeiro Parra Barrera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3525" y="1603588"/>
            <a:ext cx="3258250" cy="19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1142100" y="297025"/>
            <a:ext cx="6859800" cy="52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Topic Modeling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922">
                <a:solidFill>
                  <a:schemeClr val="lt1"/>
                </a:solidFill>
              </a:rPr>
              <a:t>Preprocessing</a:t>
            </a:r>
            <a:endParaRPr sz="1922">
              <a:solidFill>
                <a:schemeClr val="lt1"/>
              </a:solidFill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3333150" y="1288375"/>
            <a:ext cx="2477700" cy="386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Hyperlink Removal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2869950" y="2478075"/>
            <a:ext cx="3404100" cy="386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CA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Tokenization and Lemmatization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22"/>
          <p:cNvSpPr/>
          <p:nvPr/>
        </p:nvSpPr>
        <p:spPr>
          <a:xfrm>
            <a:off x="3333150" y="1883225"/>
            <a:ext cx="2477700" cy="386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CA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Emoji Handling</a:t>
            </a:r>
            <a:endParaRPr b="1"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3333150" y="3026050"/>
            <a:ext cx="2477700" cy="386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CA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Noise Reduction</a:t>
            </a:r>
            <a:endParaRPr b="1"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3333150" y="3574025"/>
            <a:ext cx="2477700" cy="386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CA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N-Gram Formation</a:t>
            </a:r>
            <a:endParaRPr b="1"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" name="Google Shape;164;p22"/>
          <p:cNvSpPr/>
          <p:nvPr/>
        </p:nvSpPr>
        <p:spPr>
          <a:xfrm>
            <a:off x="3333150" y="4168875"/>
            <a:ext cx="2477700" cy="386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CA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Special Char Removal</a:t>
            </a:r>
            <a:endParaRPr b="1"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245324" y="37375"/>
            <a:ext cx="7851300" cy="1028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2. Topic Modelling: Latent </a:t>
            </a:r>
            <a:r>
              <a:rPr lang="en-CA"/>
              <a:t>Dirichlet</a:t>
            </a:r>
            <a:r>
              <a:rPr lang="en-CA"/>
              <a:t> Allocation</a:t>
            </a:r>
            <a:endParaRPr/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176" y="1263425"/>
            <a:ext cx="7197500" cy="31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/>
        </p:nvSpPr>
        <p:spPr>
          <a:xfrm>
            <a:off x="500900" y="4672500"/>
            <a:ext cx="70947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Src: </a:t>
            </a:r>
            <a:r>
              <a:rPr lang="en-CA" sz="18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https://www.jmlr.org/papers/volume3/blei03a/blei03a.pdf</a:t>
            </a:r>
            <a:r>
              <a:rPr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https://www.jmlr.org/papers/volume3/blei03a/blei03a.pdf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245324" y="37375"/>
            <a:ext cx="7851300" cy="1028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2. Topic Modelling: Latent Dirichlet Allocation</a:t>
            </a:r>
            <a:endParaRPr/>
          </a:p>
        </p:txBody>
      </p:sp>
      <p:sp>
        <p:nvSpPr>
          <p:cNvPr id="178" name="Google Shape;178;p24"/>
          <p:cNvSpPr txBox="1"/>
          <p:nvPr/>
        </p:nvSpPr>
        <p:spPr>
          <a:xfrm>
            <a:off x="500900" y="4672500"/>
            <a:ext cx="70947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Src: </a:t>
            </a:r>
            <a:r>
              <a:rPr lang="en-CA" sz="18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https://www.jmlr.org/papers/volume3/blei03a/blei03a.pdf</a:t>
            </a:r>
            <a:r>
              <a:rPr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https://www.jmlr.org/papers/volume3/blei03a/blei03a.pdf</a:t>
            </a:r>
            <a:endParaRPr/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638" y="1218475"/>
            <a:ext cx="8454713" cy="33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245324" y="37375"/>
            <a:ext cx="7851300" cy="1028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2. Topic Modelling: Latent Dirichlet Allocation</a:t>
            </a:r>
            <a:endParaRPr/>
          </a:p>
        </p:txBody>
      </p:sp>
      <p:sp>
        <p:nvSpPr>
          <p:cNvPr id="186" name="Google Shape;186;p25"/>
          <p:cNvSpPr txBox="1"/>
          <p:nvPr/>
        </p:nvSpPr>
        <p:spPr>
          <a:xfrm>
            <a:off x="500900" y="4672500"/>
            <a:ext cx="70947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Src: </a:t>
            </a:r>
            <a:r>
              <a:rPr lang="en-CA" sz="18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https://www.jmlr.org/papers/volume3/blei03a/blei03a.pdf</a:t>
            </a:r>
            <a:r>
              <a:rPr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https://www.jmlr.org/papers/volume3/blei03a/blei03a.pdf</a:t>
            </a:r>
            <a:endParaRPr/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58525"/>
            <a:ext cx="8839197" cy="2855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245324" y="37375"/>
            <a:ext cx="7851300" cy="1028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2. Topic Modelling: Latent Dirichlet Allocation</a:t>
            </a:r>
            <a:endParaRPr/>
          </a:p>
        </p:txBody>
      </p:sp>
      <p:sp>
        <p:nvSpPr>
          <p:cNvPr id="194" name="Google Shape;194;p26"/>
          <p:cNvSpPr txBox="1"/>
          <p:nvPr/>
        </p:nvSpPr>
        <p:spPr>
          <a:xfrm>
            <a:off x="500900" y="4672500"/>
            <a:ext cx="70947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Src: </a:t>
            </a:r>
            <a:r>
              <a:rPr lang="en-CA" sz="18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https://www.jmlr.org/papers/volume3/blei03a/blei03a.pdf</a:t>
            </a:r>
            <a:r>
              <a:rPr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https://www.jmlr.org/papers/volume3/blei03a/blei03a.pdf</a:t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075" y="1320325"/>
            <a:ext cx="6306846" cy="33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245324" y="37375"/>
            <a:ext cx="7851300" cy="1028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2. Topic Modelling: Latent Dirichlet Allocation</a:t>
            </a:r>
            <a:endParaRPr/>
          </a:p>
        </p:txBody>
      </p:sp>
      <p:sp>
        <p:nvSpPr>
          <p:cNvPr id="202" name="Google Shape;202;p27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https://www.jmlr.org/papers/volume3/blei03a/blei03a.pdf</a:t>
            </a:r>
            <a:endParaRPr/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700" y="1155200"/>
            <a:ext cx="4445823" cy="377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245324" y="37375"/>
            <a:ext cx="7851300" cy="1028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2. Topic Modelling: Latent Dirichlet Allocation</a:t>
            </a:r>
            <a:endParaRPr/>
          </a:p>
        </p:txBody>
      </p:sp>
      <p:sp>
        <p:nvSpPr>
          <p:cNvPr id="209" name="Google Shape;209;p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900" y="601000"/>
            <a:ext cx="6359752" cy="422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245324" y="37375"/>
            <a:ext cx="7851300" cy="1028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2. Topic Modelling: Latent Dirichlet Allocation</a:t>
            </a:r>
            <a:endParaRPr/>
          </a:p>
        </p:txBody>
      </p:sp>
      <p:sp>
        <p:nvSpPr>
          <p:cNvPr id="216" name="Google Shape;216;p2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200" y="513625"/>
            <a:ext cx="7321549" cy="45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0"/>
          <p:cNvSpPr txBox="1"/>
          <p:nvPr/>
        </p:nvSpPr>
        <p:spPr>
          <a:xfrm>
            <a:off x="0" y="0"/>
            <a:ext cx="86511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7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Topic Modelling: Latent Dirichlet Allocation</a:t>
            </a:r>
            <a:endParaRPr b="1" sz="270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113" y="558600"/>
            <a:ext cx="6855175" cy="43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type="title"/>
          </p:nvPr>
        </p:nvSpPr>
        <p:spPr>
          <a:xfrm>
            <a:off x="245324" y="37375"/>
            <a:ext cx="7851300" cy="1028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2. Topic Modelling: Baseline comparison</a:t>
            </a:r>
            <a:endParaRPr/>
          </a:p>
        </p:txBody>
      </p:sp>
      <p:sp>
        <p:nvSpPr>
          <p:cNvPr id="230" name="Google Shape;230;p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1"/>
          <p:cNvSpPr txBox="1"/>
          <p:nvPr>
            <p:ph idx="1" type="body"/>
          </p:nvPr>
        </p:nvSpPr>
        <p:spPr>
          <a:xfrm>
            <a:off x="216450" y="547950"/>
            <a:ext cx="8711100" cy="122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SzPts val="1800"/>
              <a:buChar char="-"/>
            </a:pPr>
            <a:r>
              <a:rPr b="1" lang="en-CA"/>
              <a:t>Baseline model:</a:t>
            </a:r>
            <a:r>
              <a:rPr lang="en-CA"/>
              <a:t> TF-IDF + K-Means Clustering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CA"/>
              <a:t>Our Model: </a:t>
            </a:r>
            <a:r>
              <a:rPr lang="en-CA"/>
              <a:t>LDA Topic modelling</a:t>
            </a:r>
            <a:endParaRPr/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25" y="1194700"/>
            <a:ext cx="3408900" cy="16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25" y="2864575"/>
            <a:ext cx="3408899" cy="176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6550" y="1194700"/>
            <a:ext cx="3956475" cy="343205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1"/>
          <p:cNvSpPr txBox="1"/>
          <p:nvPr/>
        </p:nvSpPr>
        <p:spPr>
          <a:xfrm>
            <a:off x="1260425" y="4697925"/>
            <a:ext cx="227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TFIDF + K-Means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5601475" y="4697925"/>
            <a:ext cx="264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LDA Topic Modelling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04800" y="196025"/>
            <a:ext cx="6859800" cy="499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Architecture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1142107" y="1428749"/>
            <a:ext cx="6852600" cy="3086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25" y="0"/>
            <a:ext cx="88209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245324" y="37375"/>
            <a:ext cx="7851300" cy="1028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2. Topic Modelling: Baseline comparison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2"/>
          <p:cNvSpPr txBox="1"/>
          <p:nvPr>
            <p:ph idx="1" type="body"/>
          </p:nvPr>
        </p:nvSpPr>
        <p:spPr>
          <a:xfrm>
            <a:off x="216450" y="547950"/>
            <a:ext cx="8711100" cy="122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SzPts val="1800"/>
              <a:buChar char="-"/>
            </a:pPr>
            <a:r>
              <a:rPr b="1" lang="en-CA"/>
              <a:t>Baseline model:</a:t>
            </a:r>
            <a:r>
              <a:rPr lang="en-CA"/>
              <a:t> TF-IDF + K-Means Clustering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CA"/>
              <a:t>Our Model: </a:t>
            </a:r>
            <a:r>
              <a:rPr lang="en-CA"/>
              <a:t>LDA Topic modelling</a:t>
            </a:r>
            <a:endParaRPr/>
          </a:p>
        </p:txBody>
      </p:sp>
      <p:sp>
        <p:nvSpPr>
          <p:cNvPr id="244" name="Google Shape;244;p32"/>
          <p:cNvSpPr txBox="1"/>
          <p:nvPr/>
        </p:nvSpPr>
        <p:spPr>
          <a:xfrm>
            <a:off x="1031275" y="4417825"/>
            <a:ext cx="227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TFIDF + K-Means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5" name="Google Shape;245;p32"/>
          <p:cNvSpPr txBox="1"/>
          <p:nvPr/>
        </p:nvSpPr>
        <p:spPr>
          <a:xfrm>
            <a:off x="5454525" y="4417825"/>
            <a:ext cx="264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LDA Topic Modelling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750" y="1659400"/>
            <a:ext cx="3340800" cy="26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275" y="1716675"/>
            <a:ext cx="3698900" cy="25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type="title"/>
          </p:nvPr>
        </p:nvSpPr>
        <p:spPr>
          <a:xfrm>
            <a:off x="245324" y="37375"/>
            <a:ext cx="7851300" cy="1028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2. Topic Modelling: Baseline comparison</a:t>
            </a:r>
            <a:endParaRPr/>
          </a:p>
        </p:txBody>
      </p:sp>
      <p:sp>
        <p:nvSpPr>
          <p:cNvPr id="253" name="Google Shape;253;p3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188" y="885538"/>
            <a:ext cx="5049232" cy="304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/>
        </p:nvSpPr>
        <p:spPr>
          <a:xfrm>
            <a:off x="3638550" y="4032250"/>
            <a:ext cx="1924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Src: </a:t>
            </a:r>
            <a:r>
              <a:rPr lang="en-CA" sz="18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Wikipedia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type="title"/>
          </p:nvPr>
        </p:nvSpPr>
        <p:spPr>
          <a:xfrm>
            <a:off x="245324" y="37375"/>
            <a:ext cx="7851300" cy="1028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2. Topic Modelling: Baseline comparison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201" y="1066075"/>
            <a:ext cx="5761600" cy="28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3359150" y="4095750"/>
            <a:ext cx="2298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Src: </a:t>
            </a:r>
            <a:r>
              <a:rPr lang="en-CA" sz="18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Relativity One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>
            <p:ph type="title"/>
          </p:nvPr>
        </p:nvSpPr>
        <p:spPr>
          <a:xfrm>
            <a:off x="245324" y="202875"/>
            <a:ext cx="7851300" cy="1028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2. Topic Modelling: Baseline comparison</a:t>
            </a:r>
            <a:endParaRPr/>
          </a:p>
        </p:txBody>
      </p:sp>
      <p:sp>
        <p:nvSpPr>
          <p:cNvPr id="269" name="Google Shape;269;p35"/>
          <p:cNvSpPr txBox="1"/>
          <p:nvPr>
            <p:ph idx="1" type="body"/>
          </p:nvPr>
        </p:nvSpPr>
        <p:spPr>
          <a:xfrm>
            <a:off x="152875" y="1278725"/>
            <a:ext cx="8711100" cy="2918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SzPts val="1800"/>
              <a:buChar char="-"/>
            </a:pPr>
            <a:r>
              <a:rPr b="1" lang="en-CA"/>
              <a:t>Sample: </a:t>
            </a:r>
            <a:r>
              <a:rPr lang="en-CA"/>
              <a:t>2000 texts from fixed dataset.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CA"/>
              <a:t>Metrics: </a:t>
            </a:r>
            <a:endParaRPr b="1"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-CA"/>
              <a:t>Silhouette</a:t>
            </a:r>
            <a:r>
              <a:rPr b="1" lang="en-CA"/>
              <a:t> Score: </a:t>
            </a:r>
            <a:endParaRPr b="1"/>
          </a:p>
          <a:p>
            <a:pPr indent="-3111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-CA" sz="1700"/>
              <a:t>TFIDF + K-Means:  </a:t>
            </a:r>
            <a:r>
              <a:rPr lang="en-CA" sz="1700"/>
              <a:t>~0.01318 </a:t>
            </a:r>
            <a:endParaRPr sz="1700"/>
          </a:p>
          <a:p>
            <a:pPr indent="-3365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-CA" sz="1700"/>
              <a:t>LDA Topic Modelling:  </a:t>
            </a:r>
            <a:r>
              <a:rPr lang="en-CA" sz="1700"/>
              <a:t>~0.56020   → </a:t>
            </a:r>
            <a:r>
              <a:rPr lang="en-CA" sz="1700" u="sng"/>
              <a:t>More consistent clusters</a:t>
            </a:r>
            <a:endParaRPr sz="1700" u="sng"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-CA"/>
              <a:t>Coherence Metric</a:t>
            </a:r>
            <a:r>
              <a:rPr b="1" lang="en-CA" sz="1500"/>
              <a:t>: </a:t>
            </a:r>
            <a:endParaRPr b="1" sz="1500"/>
          </a:p>
          <a:p>
            <a:pPr indent="-3111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-CA" sz="1700"/>
              <a:t>TFIDF + K-Means: </a:t>
            </a:r>
            <a:r>
              <a:rPr lang="en-CA" sz="1700"/>
              <a:t>~0.001613</a:t>
            </a:r>
            <a:endParaRPr sz="1700"/>
          </a:p>
          <a:p>
            <a:pPr indent="-3365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-CA" sz="1700"/>
              <a:t>LDA Topic Modelling: </a:t>
            </a:r>
            <a:r>
              <a:rPr lang="en-CA" sz="1700"/>
              <a:t>~0.36249 → </a:t>
            </a:r>
            <a:r>
              <a:rPr lang="en-CA" sz="1700" u="sng"/>
              <a:t>More interpretable clusters</a:t>
            </a:r>
            <a:endParaRPr sz="1300" u="sng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type="title"/>
          </p:nvPr>
        </p:nvSpPr>
        <p:spPr>
          <a:xfrm>
            <a:off x="245331" y="37375"/>
            <a:ext cx="6859800" cy="1028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3</a:t>
            </a:r>
            <a:r>
              <a:rPr lang="en-CA"/>
              <a:t>. Topic Tagger</a:t>
            </a:r>
            <a:endParaRPr/>
          </a:p>
        </p:txBody>
      </p:sp>
      <p:pic>
        <p:nvPicPr>
          <p:cNvPr id="275" name="Google Shape;2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325" y="2491175"/>
            <a:ext cx="7145100" cy="25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6"/>
          <p:cNvSpPr txBox="1"/>
          <p:nvPr>
            <p:ph idx="1" type="body"/>
          </p:nvPr>
        </p:nvSpPr>
        <p:spPr>
          <a:xfrm>
            <a:off x="245325" y="1165425"/>
            <a:ext cx="8711100" cy="122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SzPts val="1800"/>
              <a:buChar char="-"/>
            </a:pPr>
            <a:r>
              <a:rPr b="1" lang="en-CA"/>
              <a:t>Input:</a:t>
            </a:r>
            <a:r>
              <a:rPr lang="en-CA"/>
              <a:t> Topic mixture list of words for each topic.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CA"/>
              <a:t>Classification</a:t>
            </a:r>
            <a:r>
              <a:rPr b="1" lang="en-CA"/>
              <a:t> Model: </a:t>
            </a:r>
            <a:r>
              <a:rPr lang="en-CA"/>
              <a:t>Pretrained zero-shot LLM classifier via HuggingFace interface: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CA" u="sng">
                <a:solidFill>
                  <a:schemeClr val="hlink"/>
                </a:solidFill>
                <a:hlinkClick r:id="rId4"/>
              </a:rPr>
              <a:t>MoritzLaurer/DeBERTa-v3-base-mnli-fever-anli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CA"/>
              <a:t>Preselected topic labels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type="title"/>
          </p:nvPr>
        </p:nvSpPr>
        <p:spPr>
          <a:xfrm>
            <a:off x="245331" y="37375"/>
            <a:ext cx="6859800" cy="1028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3. Topic Tagger</a:t>
            </a:r>
            <a:endParaRPr/>
          </a:p>
        </p:txBody>
      </p:sp>
      <p:pic>
        <p:nvPicPr>
          <p:cNvPr id="282" name="Google Shape;2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25" y="1173475"/>
            <a:ext cx="8683350" cy="387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/>
          <p:nvPr>
            <p:ph type="title"/>
          </p:nvPr>
        </p:nvSpPr>
        <p:spPr>
          <a:xfrm>
            <a:off x="245331" y="37375"/>
            <a:ext cx="6859800" cy="1028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4 &amp; 5</a:t>
            </a:r>
            <a:r>
              <a:rPr lang="en-CA"/>
              <a:t>. Sentiment &amp; Trend Analysis</a:t>
            </a:r>
            <a:endParaRPr/>
          </a:p>
        </p:txBody>
      </p:sp>
      <p:pic>
        <p:nvPicPr>
          <p:cNvPr id="288" name="Google Shape;2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025" y="1197100"/>
            <a:ext cx="6610909" cy="37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>
            <p:ph type="title"/>
          </p:nvPr>
        </p:nvSpPr>
        <p:spPr>
          <a:xfrm>
            <a:off x="360900" y="308550"/>
            <a:ext cx="6859800" cy="52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4. </a:t>
            </a:r>
            <a:r>
              <a:rPr lang="en-CA"/>
              <a:t>Sentiment and Trend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922">
                <a:solidFill>
                  <a:schemeClr val="lt1"/>
                </a:solidFill>
              </a:rPr>
              <a:t>Preprocessing</a:t>
            </a:r>
            <a:endParaRPr sz="1922">
              <a:solidFill>
                <a:schemeClr val="lt1"/>
              </a:solidFill>
            </a:endParaRPr>
          </a:p>
        </p:txBody>
      </p:sp>
      <p:sp>
        <p:nvSpPr>
          <p:cNvPr id="294" name="Google Shape;294;p39"/>
          <p:cNvSpPr/>
          <p:nvPr/>
        </p:nvSpPr>
        <p:spPr>
          <a:xfrm>
            <a:off x="3333150" y="1486125"/>
            <a:ext cx="2477700" cy="386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CA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Hyperlink Removal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39"/>
          <p:cNvSpPr/>
          <p:nvPr/>
        </p:nvSpPr>
        <p:spPr>
          <a:xfrm>
            <a:off x="3333150" y="2675825"/>
            <a:ext cx="2477700" cy="386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CA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Tokenization 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39"/>
          <p:cNvSpPr/>
          <p:nvPr/>
        </p:nvSpPr>
        <p:spPr>
          <a:xfrm>
            <a:off x="3333150" y="2080975"/>
            <a:ext cx="2477700" cy="386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CA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Emoji Handling</a:t>
            </a:r>
            <a:endParaRPr b="1"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7" name="Google Shape;297;p39"/>
          <p:cNvSpPr/>
          <p:nvPr/>
        </p:nvSpPr>
        <p:spPr>
          <a:xfrm>
            <a:off x="3333150" y="3270675"/>
            <a:ext cx="2477700" cy="386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CA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Special Char Removal*</a:t>
            </a:r>
            <a:endParaRPr b="1"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>
            <p:ph type="title"/>
          </p:nvPr>
        </p:nvSpPr>
        <p:spPr>
          <a:xfrm>
            <a:off x="607700" y="337650"/>
            <a:ext cx="6859800" cy="470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4. </a:t>
            </a:r>
            <a:r>
              <a:rPr lang="en-CA"/>
              <a:t>Sentiment Classifier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91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(VADER)</a:t>
            </a:r>
            <a:r>
              <a:rPr lang="en-CA" sz="2811"/>
              <a:t> </a:t>
            </a:r>
            <a:endParaRPr sz="2811"/>
          </a:p>
        </p:txBody>
      </p:sp>
      <p:pic>
        <p:nvPicPr>
          <p:cNvPr id="303" name="Google Shape;303;p40"/>
          <p:cNvPicPr preferRelativeResize="0"/>
          <p:nvPr/>
        </p:nvPicPr>
        <p:blipFill rotWithShape="1">
          <a:blip r:embed="rId3">
            <a:alphaModFix/>
          </a:blip>
          <a:srcRect b="28855" l="35351" r="28656" t="53048"/>
          <a:stretch/>
        </p:blipFill>
        <p:spPr>
          <a:xfrm>
            <a:off x="687862" y="1456618"/>
            <a:ext cx="7606873" cy="22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/>
          <p:nvPr>
            <p:ph type="title"/>
          </p:nvPr>
        </p:nvSpPr>
        <p:spPr>
          <a:xfrm>
            <a:off x="607700" y="337650"/>
            <a:ext cx="6859800" cy="470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4. Sentiment Classifier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91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(VADER)</a:t>
            </a:r>
            <a:r>
              <a:rPr lang="en-CA" sz="2811"/>
              <a:t> </a:t>
            </a:r>
            <a:endParaRPr sz="2811"/>
          </a:p>
        </p:txBody>
      </p:sp>
      <p:sp>
        <p:nvSpPr>
          <p:cNvPr id="309" name="Google Shape;309;p41"/>
          <p:cNvSpPr txBox="1"/>
          <p:nvPr>
            <p:ph idx="1" type="body"/>
          </p:nvPr>
        </p:nvSpPr>
        <p:spPr>
          <a:xfrm>
            <a:off x="455300" y="1017838"/>
            <a:ext cx="3964200" cy="163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CA">
                <a:latin typeface="Arial"/>
                <a:ea typeface="Arial"/>
                <a:cs typeface="Arial"/>
                <a:sym typeface="Arial"/>
              </a:rPr>
              <a:t>Valence Aware Dictionary for Sentiment Reasoning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-CA">
                <a:latin typeface="Arial"/>
                <a:ea typeface="Arial"/>
                <a:cs typeface="Arial"/>
                <a:sym typeface="Arial"/>
              </a:rPr>
              <a:t>Lexicon and rule-based sentiment analysis tool specifically tuned for social media.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00" y="3414300"/>
            <a:ext cx="3650600" cy="1188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41"/>
          <p:cNvGrpSpPr/>
          <p:nvPr/>
        </p:nvGrpSpPr>
        <p:grpSpPr>
          <a:xfrm>
            <a:off x="4619776" y="4072175"/>
            <a:ext cx="3909344" cy="821350"/>
            <a:chOff x="5191600" y="2672525"/>
            <a:chExt cx="4017000" cy="821350"/>
          </a:xfrm>
        </p:grpSpPr>
        <p:cxnSp>
          <p:nvCxnSpPr>
            <p:cNvPr id="312" name="Google Shape;312;p41"/>
            <p:cNvCxnSpPr/>
            <p:nvPr/>
          </p:nvCxnSpPr>
          <p:spPr>
            <a:xfrm rot="10800000">
              <a:off x="5395450" y="2682925"/>
              <a:ext cx="0" cy="400200"/>
            </a:xfrm>
            <a:prstGeom prst="straightConnector1">
              <a:avLst/>
            </a:prstGeom>
            <a:noFill/>
            <a:ln cap="flat" cmpd="sng" w="762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13" name="Google Shape;313;p41"/>
            <p:cNvGrpSpPr/>
            <p:nvPr/>
          </p:nvGrpSpPr>
          <p:grpSpPr>
            <a:xfrm>
              <a:off x="5191600" y="2672525"/>
              <a:ext cx="4017000" cy="821350"/>
              <a:chOff x="5191600" y="2672525"/>
              <a:chExt cx="4017000" cy="821350"/>
            </a:xfrm>
          </p:grpSpPr>
          <p:cxnSp>
            <p:nvCxnSpPr>
              <p:cNvPr id="314" name="Google Shape;314;p41"/>
              <p:cNvCxnSpPr/>
              <p:nvPr/>
            </p:nvCxnSpPr>
            <p:spPr>
              <a:xfrm>
                <a:off x="5395450" y="2872625"/>
                <a:ext cx="36093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5" name="Google Shape;315;p41"/>
              <p:cNvCxnSpPr/>
              <p:nvPr/>
            </p:nvCxnSpPr>
            <p:spPr>
              <a:xfrm rot="10800000">
                <a:off x="7114925" y="2683050"/>
                <a:ext cx="0" cy="4149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6" name="Google Shape;316;p41"/>
              <p:cNvCxnSpPr/>
              <p:nvPr/>
            </p:nvCxnSpPr>
            <p:spPr>
              <a:xfrm rot="10800000">
                <a:off x="9004738" y="2683025"/>
                <a:ext cx="0" cy="1896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7" name="Google Shape;317;p41"/>
              <p:cNvCxnSpPr/>
              <p:nvPr/>
            </p:nvCxnSpPr>
            <p:spPr>
              <a:xfrm rot="10800000">
                <a:off x="7114925" y="2672525"/>
                <a:ext cx="0" cy="4002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8" name="Google Shape;318;p41"/>
              <p:cNvCxnSpPr/>
              <p:nvPr/>
            </p:nvCxnSpPr>
            <p:spPr>
              <a:xfrm rot="10800000">
                <a:off x="9004750" y="2672525"/>
                <a:ext cx="0" cy="4002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9" name="Google Shape;319;p41"/>
              <p:cNvSpPr txBox="1"/>
              <p:nvPr/>
            </p:nvSpPr>
            <p:spPr>
              <a:xfrm>
                <a:off x="5191600" y="3032175"/>
                <a:ext cx="4077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sz="1800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-4</a:t>
                </a: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20" name="Google Shape;320;p41"/>
              <p:cNvSpPr txBox="1"/>
              <p:nvPr/>
            </p:nvSpPr>
            <p:spPr>
              <a:xfrm>
                <a:off x="8800900" y="3032175"/>
                <a:ext cx="4077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sz="1800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</a:t>
                </a:r>
                <a:r>
                  <a:rPr lang="en-CA" sz="1800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4</a:t>
                </a: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21" name="Google Shape;321;p41"/>
              <p:cNvSpPr txBox="1"/>
              <p:nvPr/>
            </p:nvSpPr>
            <p:spPr>
              <a:xfrm>
                <a:off x="6894326" y="3032175"/>
                <a:ext cx="4077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sz="1800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0</a:t>
                </a: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pic>
        <p:nvPicPr>
          <p:cNvPr id="322" name="Google Shape;32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5480" y="2865926"/>
            <a:ext cx="879833" cy="147807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1"/>
          <p:cNvSpPr txBox="1"/>
          <p:nvPr/>
        </p:nvSpPr>
        <p:spPr>
          <a:xfrm>
            <a:off x="4437100" y="1059838"/>
            <a:ext cx="4274700" cy="13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chemeClr val="lt1"/>
                </a:solidFill>
              </a:rPr>
              <a:t>Valence Score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lt1"/>
                </a:solidFill>
              </a:rPr>
              <a:t>A score assigned to the word under consideration by means of observation and experiences rather than pure logic.</a:t>
            </a:r>
            <a:endParaRPr/>
          </a:p>
        </p:txBody>
      </p:sp>
      <p:sp>
        <p:nvSpPr>
          <p:cNvPr id="324" name="Google Shape;324;p41"/>
          <p:cNvSpPr txBox="1"/>
          <p:nvPr/>
        </p:nvSpPr>
        <p:spPr>
          <a:xfrm>
            <a:off x="-38225" y="4752150"/>
            <a:ext cx="45276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600">
                <a:solidFill>
                  <a:schemeClr val="lt1"/>
                </a:solidFill>
              </a:rPr>
              <a:t>C.J. Hutto and E. Gilbert, "VADER: A Parsimonious Rule-Based Model for Sentiment Analysis of Social Media Text," </a:t>
            </a:r>
            <a:endParaRPr sz="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600">
                <a:solidFill>
                  <a:schemeClr val="lt1"/>
                </a:solidFill>
              </a:rPr>
              <a:t>in </a:t>
            </a:r>
            <a:r>
              <a:rPr i="1" lang="en-CA" sz="600">
                <a:solidFill>
                  <a:schemeClr val="lt1"/>
                </a:solidFill>
              </a:rPr>
              <a:t>Proceedings of the International AAAI Conference on Weblogs and Social Media</a:t>
            </a:r>
            <a:r>
              <a:rPr lang="en-CA" sz="600">
                <a:solidFill>
                  <a:schemeClr val="lt1"/>
                </a:solidFill>
              </a:rPr>
              <a:t>, vol. 8, no. 1, 2014. [Online]. Available:</a:t>
            </a:r>
            <a:r>
              <a:rPr lang="en-CA" sz="6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CA" sz="6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https://ojs.aaai.org/index.php/ICWSM/article/view/14550/14399</a:t>
            </a:r>
            <a:endParaRPr sz="13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5" name="Google Shape;32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54996" y="3069177"/>
            <a:ext cx="1179929" cy="11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1142107" y="285750"/>
            <a:ext cx="6859800" cy="1028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Index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1226075" y="1540050"/>
            <a:ext cx="5143500" cy="3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-"/>
            </a:pPr>
            <a:r>
              <a:rPr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-"/>
            </a:pPr>
            <a:r>
              <a:rPr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 Stack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-"/>
            </a:pPr>
            <a:r>
              <a:rPr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Architecture Overview 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-"/>
            </a:pPr>
            <a:r>
              <a:rPr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Extractor Module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-"/>
            </a:pPr>
            <a:r>
              <a:rPr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Topic Modelling 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-"/>
            </a:pPr>
            <a:r>
              <a:rPr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Topic Tagger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-"/>
            </a:pPr>
            <a:r>
              <a:rPr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Sentiment Analysis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-"/>
            </a:pPr>
            <a:r>
              <a:rPr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Trend Analysis 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-"/>
            </a:pPr>
            <a:r>
              <a:rPr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Stock Identification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-"/>
            </a:pPr>
            <a:r>
              <a:rPr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Aggregation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-"/>
            </a:pPr>
            <a:r>
              <a:rPr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8. Dashboard Analytics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"/>
          <p:cNvSpPr txBox="1"/>
          <p:nvPr>
            <p:ph type="title"/>
          </p:nvPr>
        </p:nvSpPr>
        <p:spPr>
          <a:xfrm>
            <a:off x="3796200" y="194875"/>
            <a:ext cx="1551600" cy="34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Heuristics</a:t>
            </a:r>
            <a:endParaRPr/>
          </a:p>
        </p:txBody>
      </p:sp>
      <p:sp>
        <p:nvSpPr>
          <p:cNvPr id="331" name="Google Shape;331;p42"/>
          <p:cNvSpPr txBox="1"/>
          <p:nvPr/>
        </p:nvSpPr>
        <p:spPr>
          <a:xfrm>
            <a:off x="5143350" y="570800"/>
            <a:ext cx="3631200" cy="47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Punctuation Emphasis:</a:t>
            </a:r>
            <a:r>
              <a:rPr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0000FF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"I loved it!!!"</a:t>
            </a:r>
            <a:r>
              <a:rPr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(Multiple exclamation marks increase the sentiment intensity.)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Capitalization: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0000FF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“This was the WORST movie ever."</a:t>
            </a:r>
            <a:endParaRPr sz="1600">
              <a:solidFill>
                <a:srgbClr val="0000FF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(Capitalization indicates strong negative sentiment.)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Negations: 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0000FF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"I didn't hate it." </a:t>
            </a:r>
            <a:endParaRPr sz="1600">
              <a:solidFill>
                <a:srgbClr val="0000FF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(The negation "didn't" flips the sentiment to be less negative or neutral.)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2"/>
          <p:cNvSpPr txBox="1"/>
          <p:nvPr/>
        </p:nvSpPr>
        <p:spPr>
          <a:xfrm>
            <a:off x="0" y="570800"/>
            <a:ext cx="40329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Sentiment Lexicon: 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0000FF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"This movie is amazing!" </a:t>
            </a:r>
            <a:endParaRPr sz="1600">
              <a:solidFill>
                <a:srgbClr val="0000FF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(Positive sentiment due to the word "amazing".)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Intensity Modifiers: 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0000FF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"This is really awesome!"</a:t>
            </a:r>
            <a:r>
              <a:rPr lang="en-CA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(The word "really" boosts the positive sentiment.)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Conjunctions: 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0000FF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"The plot was good, but the characters were unconvincing.</a:t>
            </a:r>
            <a:r>
              <a:rPr lang="en-CA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 </a:t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(The conjunction "but" shifts the sentiment.)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/>
          <p:nvPr>
            <p:ph type="title"/>
          </p:nvPr>
        </p:nvSpPr>
        <p:spPr>
          <a:xfrm>
            <a:off x="1142100" y="252425"/>
            <a:ext cx="6859800" cy="470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5. Market </a:t>
            </a:r>
            <a:r>
              <a:rPr lang="en-CA"/>
              <a:t>Trend Sentiment Classifier  </a:t>
            </a:r>
            <a:endParaRPr sz="2811"/>
          </a:p>
        </p:txBody>
      </p:sp>
      <p:grpSp>
        <p:nvGrpSpPr>
          <p:cNvPr id="338" name="Google Shape;338;p43"/>
          <p:cNvGrpSpPr/>
          <p:nvPr/>
        </p:nvGrpSpPr>
        <p:grpSpPr>
          <a:xfrm>
            <a:off x="1971405" y="1150063"/>
            <a:ext cx="5464152" cy="3325894"/>
            <a:chOff x="1947800" y="1315375"/>
            <a:chExt cx="4721873" cy="3018601"/>
          </a:xfrm>
        </p:grpSpPr>
        <p:sp>
          <p:nvSpPr>
            <p:cNvPr id="339" name="Google Shape;339;p43"/>
            <p:cNvSpPr/>
            <p:nvPr/>
          </p:nvSpPr>
          <p:spPr>
            <a:xfrm>
              <a:off x="1989950" y="1315375"/>
              <a:ext cx="4679700" cy="3018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340" name="Google Shape;340;p43"/>
            <p:cNvPicPr preferRelativeResize="0"/>
            <p:nvPr/>
          </p:nvPicPr>
          <p:blipFill rotWithShape="1">
            <a:blip r:embed="rId3">
              <a:alphaModFix/>
            </a:blip>
            <a:srcRect b="52323" l="35607" r="33886" t="30786"/>
            <a:stretch/>
          </p:blipFill>
          <p:spPr>
            <a:xfrm>
              <a:off x="1947800" y="1315375"/>
              <a:ext cx="4721873" cy="1660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43"/>
            <p:cNvPicPr preferRelativeResize="0"/>
            <p:nvPr/>
          </p:nvPicPr>
          <p:blipFill rotWithShape="1">
            <a:blip r:embed="rId3">
              <a:alphaModFix/>
            </a:blip>
            <a:srcRect b="38592" l="35598" r="59540" t="46272"/>
            <a:stretch/>
          </p:blipFill>
          <p:spPr>
            <a:xfrm>
              <a:off x="1947800" y="2846275"/>
              <a:ext cx="752326" cy="14877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"/>
          <p:cNvSpPr txBox="1"/>
          <p:nvPr>
            <p:ph type="title"/>
          </p:nvPr>
        </p:nvSpPr>
        <p:spPr>
          <a:xfrm>
            <a:off x="1039725" y="199125"/>
            <a:ext cx="6859800" cy="525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5. Market Trend Sentiment</a:t>
            </a:r>
            <a:endParaRPr/>
          </a:p>
        </p:txBody>
      </p:sp>
      <p:sp>
        <p:nvSpPr>
          <p:cNvPr id="347" name="Google Shape;347;p44"/>
          <p:cNvSpPr txBox="1"/>
          <p:nvPr>
            <p:ph idx="1" type="body"/>
          </p:nvPr>
        </p:nvSpPr>
        <p:spPr>
          <a:xfrm>
            <a:off x="2327550" y="1158088"/>
            <a:ext cx="4488900" cy="163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-CA">
                <a:latin typeface="Arial"/>
                <a:ea typeface="Arial"/>
                <a:cs typeface="Arial"/>
                <a:sym typeface="Arial"/>
              </a:rPr>
              <a:t>Simple yet effective way to gauge market sentiment from financial news articles, tweets, or analyst reports by analyzing the frequency of specific optimistic (bullish) or pessimistic (bearish) words.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" name="Google Shape;348;p44"/>
          <p:cNvGrpSpPr/>
          <p:nvPr/>
        </p:nvGrpSpPr>
        <p:grpSpPr>
          <a:xfrm>
            <a:off x="2601637" y="3984471"/>
            <a:ext cx="3735986" cy="513105"/>
            <a:chOff x="5395450" y="2672525"/>
            <a:chExt cx="3609300" cy="425425"/>
          </a:xfrm>
        </p:grpSpPr>
        <p:cxnSp>
          <p:nvCxnSpPr>
            <p:cNvPr id="349" name="Google Shape;349;p44"/>
            <p:cNvCxnSpPr/>
            <p:nvPr/>
          </p:nvCxnSpPr>
          <p:spPr>
            <a:xfrm rot="10800000">
              <a:off x="5395450" y="2682925"/>
              <a:ext cx="0" cy="400200"/>
            </a:xfrm>
            <a:prstGeom prst="straightConnector1">
              <a:avLst/>
            </a:prstGeom>
            <a:noFill/>
            <a:ln cap="flat" cmpd="sng" w="762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50" name="Google Shape;350;p44"/>
            <p:cNvGrpSpPr/>
            <p:nvPr/>
          </p:nvGrpSpPr>
          <p:grpSpPr>
            <a:xfrm>
              <a:off x="5395450" y="2672525"/>
              <a:ext cx="3609300" cy="425425"/>
              <a:chOff x="5395450" y="2672525"/>
              <a:chExt cx="3609300" cy="425425"/>
            </a:xfrm>
          </p:grpSpPr>
          <p:cxnSp>
            <p:nvCxnSpPr>
              <p:cNvPr id="351" name="Google Shape;351;p44"/>
              <p:cNvCxnSpPr/>
              <p:nvPr/>
            </p:nvCxnSpPr>
            <p:spPr>
              <a:xfrm>
                <a:off x="5395450" y="2872625"/>
                <a:ext cx="36093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2" name="Google Shape;352;p44"/>
              <p:cNvCxnSpPr/>
              <p:nvPr/>
            </p:nvCxnSpPr>
            <p:spPr>
              <a:xfrm rot="10800000">
                <a:off x="7114925" y="2683050"/>
                <a:ext cx="0" cy="4149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3" name="Google Shape;353;p44"/>
              <p:cNvCxnSpPr/>
              <p:nvPr/>
            </p:nvCxnSpPr>
            <p:spPr>
              <a:xfrm rot="10800000">
                <a:off x="9004738" y="2683025"/>
                <a:ext cx="0" cy="1896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4" name="Google Shape;354;p44"/>
              <p:cNvCxnSpPr/>
              <p:nvPr/>
            </p:nvCxnSpPr>
            <p:spPr>
              <a:xfrm rot="10800000">
                <a:off x="7114925" y="2672525"/>
                <a:ext cx="0" cy="4002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5" name="Google Shape;355;p44"/>
              <p:cNvCxnSpPr/>
              <p:nvPr/>
            </p:nvCxnSpPr>
            <p:spPr>
              <a:xfrm rot="10800000">
                <a:off x="9004750" y="2672525"/>
                <a:ext cx="0" cy="4002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pic>
        <p:nvPicPr>
          <p:cNvPr id="356" name="Google Shape;356;p44"/>
          <p:cNvPicPr preferRelativeResize="0"/>
          <p:nvPr/>
        </p:nvPicPr>
        <p:blipFill rotWithShape="1">
          <a:blip r:embed="rId3">
            <a:alphaModFix/>
          </a:blip>
          <a:srcRect b="16471" l="0" r="0" t="0"/>
          <a:stretch/>
        </p:blipFill>
        <p:spPr>
          <a:xfrm>
            <a:off x="1862912" y="2796100"/>
            <a:ext cx="1425023" cy="134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4"/>
          <p:cNvPicPr preferRelativeResize="0"/>
          <p:nvPr/>
        </p:nvPicPr>
        <p:blipFill rotWithShape="1">
          <a:blip r:embed="rId4">
            <a:alphaModFix/>
          </a:blip>
          <a:srcRect b="15239" l="0" r="0" t="0"/>
          <a:stretch/>
        </p:blipFill>
        <p:spPr>
          <a:xfrm>
            <a:off x="5613940" y="2796095"/>
            <a:ext cx="1490872" cy="1433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5"/>
          <p:cNvSpPr txBox="1"/>
          <p:nvPr>
            <p:ph type="title"/>
          </p:nvPr>
        </p:nvSpPr>
        <p:spPr>
          <a:xfrm>
            <a:off x="1039725" y="199125"/>
            <a:ext cx="6859800" cy="525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5. </a:t>
            </a:r>
            <a:r>
              <a:rPr lang="en-CA"/>
              <a:t>Market Trend Sentiment</a:t>
            </a:r>
            <a:endParaRPr/>
          </a:p>
        </p:txBody>
      </p:sp>
      <p:pic>
        <p:nvPicPr>
          <p:cNvPr id="363" name="Google Shape;363;p45"/>
          <p:cNvPicPr preferRelativeResize="0"/>
          <p:nvPr/>
        </p:nvPicPr>
        <p:blipFill rotWithShape="1">
          <a:blip r:embed="rId3">
            <a:alphaModFix/>
          </a:blip>
          <a:srcRect b="16471" l="0" r="0" t="0"/>
          <a:stretch/>
        </p:blipFill>
        <p:spPr>
          <a:xfrm>
            <a:off x="5586612" y="3702187"/>
            <a:ext cx="1339851" cy="111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5"/>
          <p:cNvPicPr preferRelativeResize="0"/>
          <p:nvPr/>
        </p:nvPicPr>
        <p:blipFill rotWithShape="1">
          <a:blip r:embed="rId4">
            <a:alphaModFix/>
          </a:blip>
          <a:srcRect b="15239" l="0" r="0" t="0"/>
          <a:stretch/>
        </p:blipFill>
        <p:spPr>
          <a:xfrm>
            <a:off x="5555661" y="663434"/>
            <a:ext cx="1401764" cy="118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5"/>
          <p:cNvSpPr/>
          <p:nvPr/>
        </p:nvSpPr>
        <p:spPr>
          <a:xfrm>
            <a:off x="1025575" y="2090125"/>
            <a:ext cx="1175400" cy="9546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Century Gothic"/>
                <a:ea typeface="Century Gothic"/>
                <a:cs typeface="Century Gothic"/>
                <a:sym typeface="Century Gothic"/>
              </a:rPr>
              <a:t>Input Text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66" name="Google Shape;366;p45"/>
          <p:cNvCxnSpPr>
            <a:stCxn id="365" idx="0"/>
          </p:cNvCxnSpPr>
          <p:nvPr/>
        </p:nvCxnSpPr>
        <p:spPr>
          <a:xfrm>
            <a:off x="2200975" y="2567425"/>
            <a:ext cx="4347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45"/>
          <p:cNvSpPr/>
          <p:nvPr/>
        </p:nvSpPr>
        <p:spPr>
          <a:xfrm>
            <a:off x="2635600" y="2104075"/>
            <a:ext cx="1481700" cy="9546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Century Gothic"/>
                <a:ea typeface="Century Gothic"/>
                <a:cs typeface="Century Gothic"/>
                <a:sym typeface="Century Gothic"/>
              </a:rPr>
              <a:t>count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68" name="Google Shape;368;p45"/>
          <p:cNvCxnSpPr>
            <a:stCxn id="367" idx="0"/>
          </p:cNvCxnSpPr>
          <p:nvPr/>
        </p:nvCxnSpPr>
        <p:spPr>
          <a:xfrm rot="-5400000">
            <a:off x="3957250" y="590275"/>
            <a:ext cx="933000" cy="20946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45"/>
          <p:cNvCxnSpPr>
            <a:stCxn id="367" idx="2"/>
          </p:cNvCxnSpPr>
          <p:nvPr/>
        </p:nvCxnSpPr>
        <p:spPr>
          <a:xfrm flipH="1" rot="-5400000">
            <a:off x="3778900" y="2656225"/>
            <a:ext cx="1311000" cy="21159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45"/>
          <p:cNvCxnSpPr>
            <a:stCxn id="367" idx="3"/>
          </p:cNvCxnSpPr>
          <p:nvPr/>
        </p:nvCxnSpPr>
        <p:spPr>
          <a:xfrm>
            <a:off x="4117300" y="2581375"/>
            <a:ext cx="26790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" name="Google Shape;371;p45"/>
          <p:cNvSpPr txBox="1"/>
          <p:nvPr/>
        </p:nvSpPr>
        <p:spPr>
          <a:xfrm>
            <a:off x="3462250" y="854875"/>
            <a:ext cx="1786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bullish words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2" name="Google Shape;372;p45"/>
          <p:cNvSpPr txBox="1"/>
          <p:nvPr/>
        </p:nvSpPr>
        <p:spPr>
          <a:xfrm>
            <a:off x="3408700" y="4319800"/>
            <a:ext cx="20301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bearish words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3" name="Google Shape;373;p45"/>
          <p:cNvSpPr txBox="1"/>
          <p:nvPr/>
        </p:nvSpPr>
        <p:spPr>
          <a:xfrm>
            <a:off x="3933000" y="2587338"/>
            <a:ext cx="2435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Equal proportion of words associated with each trend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4" name="Google Shape;37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9924" y="2046187"/>
            <a:ext cx="1042451" cy="104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6"/>
          <p:cNvSpPr txBox="1"/>
          <p:nvPr>
            <p:ph type="title"/>
          </p:nvPr>
        </p:nvSpPr>
        <p:spPr>
          <a:xfrm>
            <a:off x="245331" y="37375"/>
            <a:ext cx="6859800" cy="1028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6. Stock Identification</a:t>
            </a:r>
            <a:endParaRPr/>
          </a:p>
        </p:txBody>
      </p:sp>
      <p:sp>
        <p:nvSpPr>
          <p:cNvPr id="380" name="Google Shape;380;p46"/>
          <p:cNvSpPr txBox="1"/>
          <p:nvPr>
            <p:ph idx="1" type="body"/>
          </p:nvPr>
        </p:nvSpPr>
        <p:spPr>
          <a:xfrm>
            <a:off x="245325" y="1165425"/>
            <a:ext cx="8711100" cy="1653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SzPts val="1800"/>
              <a:buChar char="-"/>
            </a:pPr>
            <a:r>
              <a:rPr b="1" lang="en-CA"/>
              <a:t>Input:</a:t>
            </a:r>
            <a:r>
              <a:rPr lang="en-CA"/>
              <a:t> WSB Subreddit documents (with light to no preprocessing)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CA"/>
              <a:t>Output: </a:t>
            </a:r>
            <a:r>
              <a:rPr lang="en-CA"/>
              <a:t>Identified stock tickers, weighted by market volume.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CA"/>
              <a:t>Methods: </a:t>
            </a:r>
            <a:endParaRPr b="1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CA"/>
              <a:t>Russell3000 extractor script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CA"/>
              <a:t>Heuristic + regex-based methods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CA"/>
              <a:t>Yahoo finance API </a:t>
            </a:r>
            <a:endParaRPr/>
          </a:p>
        </p:txBody>
      </p:sp>
      <p:pic>
        <p:nvPicPr>
          <p:cNvPr id="381" name="Google Shape;38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75" y="3076725"/>
            <a:ext cx="8839201" cy="1652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7"/>
          <p:cNvSpPr txBox="1"/>
          <p:nvPr>
            <p:ph type="title"/>
          </p:nvPr>
        </p:nvSpPr>
        <p:spPr>
          <a:xfrm>
            <a:off x="245331" y="37375"/>
            <a:ext cx="6859800" cy="1028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7. Aggregation </a:t>
            </a:r>
            <a:endParaRPr/>
          </a:p>
        </p:txBody>
      </p:sp>
      <p:pic>
        <p:nvPicPr>
          <p:cNvPr id="387" name="Google Shape;3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825" y="888475"/>
            <a:ext cx="4428733" cy="37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7"/>
          <p:cNvSpPr txBox="1"/>
          <p:nvPr>
            <p:ph idx="1" type="body"/>
          </p:nvPr>
        </p:nvSpPr>
        <p:spPr>
          <a:xfrm>
            <a:off x="245325" y="1165425"/>
            <a:ext cx="3377100" cy="3559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SzPts val="1800"/>
              <a:buChar char="-"/>
            </a:pPr>
            <a:r>
              <a:rPr lang="en-CA"/>
              <a:t>Wallstreetbets fetched API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CA"/>
              <a:t>Assigned topics per reddit (topic name, probability)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CA"/>
              <a:t>Reddit sentiment score &amp; label (negative, neutral, positive)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CA"/>
              <a:t>Reddit trend analysis (bearish, neutral, bullish)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CA"/>
              <a:t>Identified reddit tickers</a:t>
            </a:r>
            <a:endParaRPr i="1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i="1" lang="en-CA"/>
              <a:t>Aside:</a:t>
            </a:r>
            <a:r>
              <a:rPr i="1" lang="en-CA"/>
              <a:t> </a:t>
            </a:r>
            <a:r>
              <a:rPr i="1" lang="en-CA"/>
              <a:t>Validation module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8"/>
          <p:cNvSpPr txBox="1"/>
          <p:nvPr>
            <p:ph type="title"/>
          </p:nvPr>
        </p:nvSpPr>
        <p:spPr>
          <a:xfrm>
            <a:off x="245331" y="37375"/>
            <a:ext cx="6859800" cy="1028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8</a:t>
            </a:r>
            <a:r>
              <a:rPr lang="en-CA"/>
              <a:t>. Dashboard &amp; Analytics </a:t>
            </a:r>
            <a:endParaRPr/>
          </a:p>
        </p:txBody>
      </p:sp>
      <p:pic>
        <p:nvPicPr>
          <p:cNvPr id="394" name="Google Shape;3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400" y="1218475"/>
            <a:ext cx="4273429" cy="322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400" y="1480975"/>
            <a:ext cx="4212599" cy="2790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9"/>
          <p:cNvSpPr txBox="1"/>
          <p:nvPr>
            <p:ph type="title"/>
          </p:nvPr>
        </p:nvSpPr>
        <p:spPr>
          <a:xfrm>
            <a:off x="245331" y="37375"/>
            <a:ext cx="6859800" cy="1028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8. Dashboard &amp; Analytics </a:t>
            </a:r>
            <a:endParaRPr/>
          </a:p>
        </p:txBody>
      </p:sp>
      <p:pic>
        <p:nvPicPr>
          <p:cNvPr id="401" name="Google Shape;4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00" y="1270975"/>
            <a:ext cx="3412500" cy="322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375" y="2012525"/>
            <a:ext cx="4206525" cy="16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0"/>
          <p:cNvSpPr txBox="1"/>
          <p:nvPr>
            <p:ph type="title"/>
          </p:nvPr>
        </p:nvSpPr>
        <p:spPr>
          <a:xfrm>
            <a:off x="304800" y="196025"/>
            <a:ext cx="6859800" cy="499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Architecture</a:t>
            </a:r>
            <a:endParaRPr/>
          </a:p>
        </p:txBody>
      </p:sp>
      <p:sp>
        <p:nvSpPr>
          <p:cNvPr id="408" name="Google Shape;408;p50"/>
          <p:cNvSpPr txBox="1"/>
          <p:nvPr>
            <p:ph idx="1" type="body"/>
          </p:nvPr>
        </p:nvSpPr>
        <p:spPr>
          <a:xfrm>
            <a:off x="1142107" y="1428749"/>
            <a:ext cx="6852600" cy="3086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25" y="0"/>
            <a:ext cx="88209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1"/>
          <p:cNvSpPr txBox="1"/>
          <p:nvPr>
            <p:ph type="title"/>
          </p:nvPr>
        </p:nvSpPr>
        <p:spPr>
          <a:xfrm>
            <a:off x="925281" y="1706200"/>
            <a:ext cx="6859800" cy="1028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Demo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1142106" y="285750"/>
            <a:ext cx="6859800" cy="1028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Introduction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635475" y="2161400"/>
            <a:ext cx="3842700" cy="9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CA"/>
              <a:t>Idea: </a:t>
            </a:r>
            <a:r>
              <a:rPr lang="en-CA"/>
              <a:t>Analyze the behavior and psychology of investors on r/wallstreetbets.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4" y="780825"/>
            <a:ext cx="3719232" cy="39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2"/>
          <p:cNvSpPr txBox="1"/>
          <p:nvPr>
            <p:ph type="title"/>
          </p:nvPr>
        </p:nvSpPr>
        <p:spPr>
          <a:xfrm>
            <a:off x="925281" y="1706200"/>
            <a:ext cx="6859800" cy="1028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346381" y="44375"/>
            <a:ext cx="6859800" cy="1028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Introduction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346375" y="1279225"/>
            <a:ext cx="8340600" cy="3789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CA"/>
              <a:t>Idea: </a:t>
            </a:r>
            <a:r>
              <a:rPr lang="en-CA"/>
              <a:t>Analyze the behavior and psychology of investors on r/wallstreetbets.</a:t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-"/>
            </a:pPr>
            <a:r>
              <a:rPr b="1" lang="en-CA"/>
              <a:t>Methods: </a:t>
            </a:r>
            <a:r>
              <a:rPr lang="en-CA" sz="1800"/>
              <a:t>NLP for behavioral analysis, topic clustering, sentiment analysis</a:t>
            </a:r>
            <a:r>
              <a:rPr lang="en-CA"/>
              <a:t>, trend analysis, text mining, data analytics, cloud computing.</a:t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CA"/>
              <a:t>Dataset:</a:t>
            </a:r>
            <a:r>
              <a:rPr lang="en-CA"/>
              <a:t> Textual data from posts and comments + financial stock data. </a:t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CA"/>
              <a:t>Novelty:</a:t>
            </a:r>
            <a:r>
              <a:rPr lang="en-CA"/>
              <a:t> In-depth analysis of investor psychology in a uniquely speculative and informal setting, including flagging of potentially new meme stocks.</a:t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CA"/>
              <a:t>Expected Output: </a:t>
            </a:r>
            <a:endParaRPr b="1"/>
          </a:p>
          <a:p>
            <a:pPr indent="-32385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CA" sz="1800"/>
              <a:t>Insights into the behavior of retail investors in hype-driven markets. </a:t>
            </a:r>
            <a:endParaRPr sz="1800"/>
          </a:p>
          <a:p>
            <a:pPr indent="-32385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CA" sz="1800"/>
              <a:t>Model that flags potential meme stocks based on subreddit activity patterns.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379181" y="340950"/>
            <a:ext cx="6859800" cy="1028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Tech Stack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300" y="1041200"/>
            <a:ext cx="1050576" cy="115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5825" y="876900"/>
            <a:ext cx="1151698" cy="115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4494801" y="1395476"/>
            <a:ext cx="2718428" cy="102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920000" dist="19050">
              <a:srgbClr val="000000">
                <a:alpha val="72000"/>
              </a:srgbClr>
            </a:outerShdw>
          </a:effectLst>
        </p:spPr>
      </p:pic>
      <p:pic>
        <p:nvPicPr>
          <p:cNvPr id="122" name="Google Shape;12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7450" y="4156899"/>
            <a:ext cx="4889101" cy="7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8550" y="2167150"/>
            <a:ext cx="2285010" cy="102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28517" y="3048488"/>
            <a:ext cx="2544420" cy="102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10950" y="2167150"/>
            <a:ext cx="3086100" cy="102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126" name="Google Shape;126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94954" y="2968787"/>
            <a:ext cx="1092175" cy="11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35934" y="578878"/>
            <a:ext cx="1214541" cy="11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35925" y="1948462"/>
            <a:ext cx="1865549" cy="109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3225" y="1077926"/>
            <a:ext cx="1050575" cy="10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00050" y="2348568"/>
            <a:ext cx="1787250" cy="962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648950" y="3221202"/>
            <a:ext cx="1865552" cy="683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087225" y="3940125"/>
            <a:ext cx="78128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275504" y="4176733"/>
            <a:ext cx="716599" cy="71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664486" y="252275"/>
            <a:ext cx="2180430" cy="13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925281" y="1706200"/>
            <a:ext cx="6859800" cy="1028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Architecture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1142106" y="285750"/>
            <a:ext cx="6859800" cy="1028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1. Reddit Extraction</a:t>
            </a:r>
            <a:endParaRPr/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1128880" y="1428751"/>
            <a:ext cx="3315600" cy="3086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SzPts val="1800"/>
              <a:buChar char="-"/>
            </a:pPr>
            <a:r>
              <a:rPr lang="en-CA"/>
              <a:t>Extractor module queries the reddit API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CA"/>
              <a:t>Data gets stored under a local table WSB Corpus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CA"/>
              <a:t>Improvements: 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CA"/>
              <a:t>Database indexing</a:t>
            </a:r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736" y="1637225"/>
            <a:ext cx="2278285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245331" y="37375"/>
            <a:ext cx="6859800" cy="1028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2</a:t>
            </a:r>
            <a:r>
              <a:rPr lang="en-CA"/>
              <a:t>. </a:t>
            </a:r>
            <a:r>
              <a:rPr lang="en-CA"/>
              <a:t>Topic Modelling</a:t>
            </a:r>
            <a:endParaRPr/>
          </a:p>
        </p:txBody>
      </p:sp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245325" y="1165425"/>
            <a:ext cx="8711100" cy="11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SzPts val="1800"/>
              <a:buChar char="-"/>
            </a:pPr>
            <a:r>
              <a:rPr lang="en-CA"/>
              <a:t>Corpus: The Wallstreetbets Subreddit recent* posts (title + body)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CA"/>
              <a:t>Custom text preprocessing using NLTK + Spacy + Regex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CA"/>
              <a:t>Topic modelling using </a:t>
            </a:r>
            <a:r>
              <a:rPr b="1" lang="en-CA"/>
              <a:t>Latent </a:t>
            </a:r>
            <a:r>
              <a:rPr b="1" lang="en-CA"/>
              <a:t>Dirichlet</a:t>
            </a:r>
            <a:r>
              <a:rPr b="1" lang="en-CA"/>
              <a:t> Allocation</a:t>
            </a:r>
            <a:endParaRPr b="1"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675" y="2177450"/>
            <a:ext cx="6414424" cy="24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ue atom design template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